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114" d="100"/>
          <a:sy n="114" d="100"/>
        </p:scale>
        <p:origin x="47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30DCB-B1DD-46E9-B4AD-193258CB575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0200499-FA2D-4319-AE78-C1B49F1C531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F0F2508-0582-4026-A65B-841C5E8FDC4B}"/>
              </a:ext>
            </a:extLst>
          </p:cNvPr>
          <p:cNvSpPr>
            <a:spLocks noGrp="1"/>
          </p:cNvSpPr>
          <p:nvPr>
            <p:ph type="dt" sz="half" idx="10"/>
          </p:nvPr>
        </p:nvSpPr>
        <p:spPr/>
        <p:txBody>
          <a:bodyPr/>
          <a:lstStyle/>
          <a:p>
            <a:fld id="{BBFB67E0-19BE-4B93-92D0-EA9750E5FEF2}" type="datetimeFigureOut">
              <a:rPr lang="en-GB" smtClean="0"/>
              <a:t>03/10/2023</a:t>
            </a:fld>
            <a:endParaRPr lang="en-GB"/>
          </a:p>
        </p:txBody>
      </p:sp>
      <p:sp>
        <p:nvSpPr>
          <p:cNvPr id="5" name="Footer Placeholder 4">
            <a:extLst>
              <a:ext uri="{FF2B5EF4-FFF2-40B4-BE49-F238E27FC236}">
                <a16:creationId xmlns:a16="http://schemas.microsoft.com/office/drawing/2014/main" id="{440C0C62-0420-4D27-8ECE-008B5BCE06A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764D7F1-1518-498F-9521-41361E583709}"/>
              </a:ext>
            </a:extLst>
          </p:cNvPr>
          <p:cNvSpPr>
            <a:spLocks noGrp="1"/>
          </p:cNvSpPr>
          <p:nvPr>
            <p:ph type="sldNum" sz="quarter" idx="12"/>
          </p:nvPr>
        </p:nvSpPr>
        <p:spPr/>
        <p:txBody>
          <a:bodyPr/>
          <a:lstStyle/>
          <a:p>
            <a:fld id="{1FCEACA1-27EA-4B6A-A7F6-A6B4064AC413}" type="slidenum">
              <a:rPr lang="en-GB" smtClean="0"/>
              <a:t>‹#›</a:t>
            </a:fld>
            <a:endParaRPr lang="en-GB"/>
          </a:p>
        </p:txBody>
      </p:sp>
    </p:spTree>
    <p:extLst>
      <p:ext uri="{BB962C8B-B14F-4D97-AF65-F5344CB8AC3E}">
        <p14:creationId xmlns:p14="http://schemas.microsoft.com/office/powerpoint/2010/main" val="22750904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C6A36-289E-4FB5-80D3-8049447A295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2F8F421-FE62-49CB-A60F-BD6CD792066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6B850C3-E2B7-473C-A8FF-B72D5BAB9EEF}"/>
              </a:ext>
            </a:extLst>
          </p:cNvPr>
          <p:cNvSpPr>
            <a:spLocks noGrp="1"/>
          </p:cNvSpPr>
          <p:nvPr>
            <p:ph type="dt" sz="half" idx="10"/>
          </p:nvPr>
        </p:nvSpPr>
        <p:spPr/>
        <p:txBody>
          <a:bodyPr/>
          <a:lstStyle/>
          <a:p>
            <a:fld id="{BBFB67E0-19BE-4B93-92D0-EA9750E5FEF2}" type="datetimeFigureOut">
              <a:rPr lang="en-GB" smtClean="0"/>
              <a:t>03/10/2023</a:t>
            </a:fld>
            <a:endParaRPr lang="en-GB"/>
          </a:p>
        </p:txBody>
      </p:sp>
      <p:sp>
        <p:nvSpPr>
          <p:cNvPr id="5" name="Footer Placeholder 4">
            <a:extLst>
              <a:ext uri="{FF2B5EF4-FFF2-40B4-BE49-F238E27FC236}">
                <a16:creationId xmlns:a16="http://schemas.microsoft.com/office/drawing/2014/main" id="{ABE5EB98-78B3-414A-96F4-A694DE87D57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8D6391A-8FA8-4E17-911A-4F63BA110D4D}"/>
              </a:ext>
            </a:extLst>
          </p:cNvPr>
          <p:cNvSpPr>
            <a:spLocks noGrp="1"/>
          </p:cNvSpPr>
          <p:nvPr>
            <p:ph type="sldNum" sz="quarter" idx="12"/>
          </p:nvPr>
        </p:nvSpPr>
        <p:spPr/>
        <p:txBody>
          <a:bodyPr/>
          <a:lstStyle/>
          <a:p>
            <a:fld id="{1FCEACA1-27EA-4B6A-A7F6-A6B4064AC413}" type="slidenum">
              <a:rPr lang="en-GB" smtClean="0"/>
              <a:t>‹#›</a:t>
            </a:fld>
            <a:endParaRPr lang="en-GB"/>
          </a:p>
        </p:txBody>
      </p:sp>
    </p:spTree>
    <p:extLst>
      <p:ext uri="{BB962C8B-B14F-4D97-AF65-F5344CB8AC3E}">
        <p14:creationId xmlns:p14="http://schemas.microsoft.com/office/powerpoint/2010/main" val="2110344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CB1B7-68F2-43E6-80F5-3DB7D17285B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F93FCDC-EF65-448E-95C9-5976E6EE96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52308CF-66B7-4746-B0FA-BCF6BA6EBD74}"/>
              </a:ext>
            </a:extLst>
          </p:cNvPr>
          <p:cNvSpPr>
            <a:spLocks noGrp="1"/>
          </p:cNvSpPr>
          <p:nvPr>
            <p:ph type="dt" sz="half" idx="10"/>
          </p:nvPr>
        </p:nvSpPr>
        <p:spPr/>
        <p:txBody>
          <a:bodyPr/>
          <a:lstStyle/>
          <a:p>
            <a:fld id="{BBFB67E0-19BE-4B93-92D0-EA9750E5FEF2}" type="datetimeFigureOut">
              <a:rPr lang="en-GB" smtClean="0"/>
              <a:t>03/10/2023</a:t>
            </a:fld>
            <a:endParaRPr lang="en-GB"/>
          </a:p>
        </p:txBody>
      </p:sp>
      <p:sp>
        <p:nvSpPr>
          <p:cNvPr id="5" name="Footer Placeholder 4">
            <a:extLst>
              <a:ext uri="{FF2B5EF4-FFF2-40B4-BE49-F238E27FC236}">
                <a16:creationId xmlns:a16="http://schemas.microsoft.com/office/drawing/2014/main" id="{A43069F8-55B5-4090-99CF-E9D3B98884C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3EE1E8B-9FB2-4BCE-8479-5F219CE3697A}"/>
              </a:ext>
            </a:extLst>
          </p:cNvPr>
          <p:cNvSpPr>
            <a:spLocks noGrp="1"/>
          </p:cNvSpPr>
          <p:nvPr>
            <p:ph type="sldNum" sz="quarter" idx="12"/>
          </p:nvPr>
        </p:nvSpPr>
        <p:spPr/>
        <p:txBody>
          <a:bodyPr/>
          <a:lstStyle/>
          <a:p>
            <a:fld id="{1FCEACA1-27EA-4B6A-A7F6-A6B4064AC413}" type="slidenum">
              <a:rPr lang="en-GB" smtClean="0"/>
              <a:t>‹#›</a:t>
            </a:fld>
            <a:endParaRPr lang="en-GB"/>
          </a:p>
        </p:txBody>
      </p:sp>
    </p:spTree>
    <p:extLst>
      <p:ext uri="{BB962C8B-B14F-4D97-AF65-F5344CB8AC3E}">
        <p14:creationId xmlns:p14="http://schemas.microsoft.com/office/powerpoint/2010/main" val="26205286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0BF59-884B-46DF-BBB3-0EAC798382A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4B1ECC2-BC3D-4837-B53F-BAC1371D395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219B388-287E-48F7-AE37-F1A15C1801F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F45714F-8846-4200-98FD-DE216BD5B446}"/>
              </a:ext>
            </a:extLst>
          </p:cNvPr>
          <p:cNvSpPr>
            <a:spLocks noGrp="1"/>
          </p:cNvSpPr>
          <p:nvPr>
            <p:ph type="dt" sz="half" idx="10"/>
          </p:nvPr>
        </p:nvSpPr>
        <p:spPr/>
        <p:txBody>
          <a:bodyPr/>
          <a:lstStyle/>
          <a:p>
            <a:fld id="{BBFB67E0-19BE-4B93-92D0-EA9750E5FEF2}" type="datetimeFigureOut">
              <a:rPr lang="en-GB" smtClean="0"/>
              <a:t>03/10/2023</a:t>
            </a:fld>
            <a:endParaRPr lang="en-GB"/>
          </a:p>
        </p:txBody>
      </p:sp>
      <p:sp>
        <p:nvSpPr>
          <p:cNvPr id="6" name="Footer Placeholder 5">
            <a:extLst>
              <a:ext uri="{FF2B5EF4-FFF2-40B4-BE49-F238E27FC236}">
                <a16:creationId xmlns:a16="http://schemas.microsoft.com/office/drawing/2014/main" id="{A30917D0-496A-47DB-9F74-98EAF3B2CE8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2D20CB5-98FC-4A86-9D5D-64057F8E0100}"/>
              </a:ext>
            </a:extLst>
          </p:cNvPr>
          <p:cNvSpPr>
            <a:spLocks noGrp="1"/>
          </p:cNvSpPr>
          <p:nvPr>
            <p:ph type="sldNum" sz="quarter" idx="12"/>
          </p:nvPr>
        </p:nvSpPr>
        <p:spPr/>
        <p:txBody>
          <a:bodyPr/>
          <a:lstStyle/>
          <a:p>
            <a:fld id="{1FCEACA1-27EA-4B6A-A7F6-A6B4064AC413}" type="slidenum">
              <a:rPr lang="en-GB" smtClean="0"/>
              <a:t>‹#›</a:t>
            </a:fld>
            <a:endParaRPr lang="en-GB"/>
          </a:p>
        </p:txBody>
      </p:sp>
    </p:spTree>
    <p:extLst>
      <p:ext uri="{BB962C8B-B14F-4D97-AF65-F5344CB8AC3E}">
        <p14:creationId xmlns:p14="http://schemas.microsoft.com/office/powerpoint/2010/main" val="39038024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26CC8-5F7A-4C46-8EEB-09FEA58DA3E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B95FB2C-E587-4B5A-BCE7-9E06466256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AAEB088-E4FF-4234-BFEC-E258178AB26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5ABBEEF-7E0B-49CA-9176-8FF4A24352B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006C2AA-4F89-4B39-83A3-40BABA7932A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AA269E0-08C2-4EF5-99A5-9B51B60465BA}"/>
              </a:ext>
            </a:extLst>
          </p:cNvPr>
          <p:cNvSpPr>
            <a:spLocks noGrp="1"/>
          </p:cNvSpPr>
          <p:nvPr>
            <p:ph type="dt" sz="half" idx="10"/>
          </p:nvPr>
        </p:nvSpPr>
        <p:spPr/>
        <p:txBody>
          <a:bodyPr/>
          <a:lstStyle/>
          <a:p>
            <a:fld id="{BBFB67E0-19BE-4B93-92D0-EA9750E5FEF2}" type="datetimeFigureOut">
              <a:rPr lang="en-GB" smtClean="0"/>
              <a:t>03/10/2023</a:t>
            </a:fld>
            <a:endParaRPr lang="en-GB"/>
          </a:p>
        </p:txBody>
      </p:sp>
      <p:sp>
        <p:nvSpPr>
          <p:cNvPr id="8" name="Footer Placeholder 7">
            <a:extLst>
              <a:ext uri="{FF2B5EF4-FFF2-40B4-BE49-F238E27FC236}">
                <a16:creationId xmlns:a16="http://schemas.microsoft.com/office/drawing/2014/main" id="{185733E2-7B7C-4884-8A2B-9080BA3182F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BC46289-2F87-4FF1-9C55-EB730A9B8181}"/>
              </a:ext>
            </a:extLst>
          </p:cNvPr>
          <p:cNvSpPr>
            <a:spLocks noGrp="1"/>
          </p:cNvSpPr>
          <p:nvPr>
            <p:ph type="sldNum" sz="quarter" idx="12"/>
          </p:nvPr>
        </p:nvSpPr>
        <p:spPr/>
        <p:txBody>
          <a:bodyPr/>
          <a:lstStyle/>
          <a:p>
            <a:fld id="{1FCEACA1-27EA-4B6A-A7F6-A6B4064AC413}" type="slidenum">
              <a:rPr lang="en-GB" smtClean="0"/>
              <a:t>‹#›</a:t>
            </a:fld>
            <a:endParaRPr lang="en-GB"/>
          </a:p>
        </p:txBody>
      </p:sp>
    </p:spTree>
    <p:extLst>
      <p:ext uri="{BB962C8B-B14F-4D97-AF65-F5344CB8AC3E}">
        <p14:creationId xmlns:p14="http://schemas.microsoft.com/office/powerpoint/2010/main" val="1060625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860D8-BFED-4F3E-8E74-23A7E92BDE4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485C791-8124-4C08-AB52-E3CA84E525A9}"/>
              </a:ext>
            </a:extLst>
          </p:cNvPr>
          <p:cNvSpPr>
            <a:spLocks noGrp="1"/>
          </p:cNvSpPr>
          <p:nvPr>
            <p:ph type="dt" sz="half" idx="10"/>
          </p:nvPr>
        </p:nvSpPr>
        <p:spPr/>
        <p:txBody>
          <a:bodyPr/>
          <a:lstStyle/>
          <a:p>
            <a:fld id="{BBFB67E0-19BE-4B93-92D0-EA9750E5FEF2}" type="datetimeFigureOut">
              <a:rPr lang="en-GB" smtClean="0"/>
              <a:t>03/10/2023</a:t>
            </a:fld>
            <a:endParaRPr lang="en-GB"/>
          </a:p>
        </p:txBody>
      </p:sp>
      <p:sp>
        <p:nvSpPr>
          <p:cNvPr id="4" name="Footer Placeholder 3">
            <a:extLst>
              <a:ext uri="{FF2B5EF4-FFF2-40B4-BE49-F238E27FC236}">
                <a16:creationId xmlns:a16="http://schemas.microsoft.com/office/drawing/2014/main" id="{026F9765-3B05-4908-B699-9A96658C1EF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D0F5D3C-D3C6-4ECE-AE8B-94694FE0C2B2}"/>
              </a:ext>
            </a:extLst>
          </p:cNvPr>
          <p:cNvSpPr>
            <a:spLocks noGrp="1"/>
          </p:cNvSpPr>
          <p:nvPr>
            <p:ph type="sldNum" sz="quarter" idx="12"/>
          </p:nvPr>
        </p:nvSpPr>
        <p:spPr/>
        <p:txBody>
          <a:bodyPr/>
          <a:lstStyle/>
          <a:p>
            <a:fld id="{1FCEACA1-27EA-4B6A-A7F6-A6B4064AC413}" type="slidenum">
              <a:rPr lang="en-GB" smtClean="0"/>
              <a:t>‹#›</a:t>
            </a:fld>
            <a:endParaRPr lang="en-GB"/>
          </a:p>
        </p:txBody>
      </p:sp>
    </p:spTree>
    <p:extLst>
      <p:ext uri="{BB962C8B-B14F-4D97-AF65-F5344CB8AC3E}">
        <p14:creationId xmlns:p14="http://schemas.microsoft.com/office/powerpoint/2010/main" val="442436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AD656C4-E087-4525-8371-8B281C8F1AF1}"/>
              </a:ext>
            </a:extLst>
          </p:cNvPr>
          <p:cNvSpPr>
            <a:spLocks noGrp="1"/>
          </p:cNvSpPr>
          <p:nvPr>
            <p:ph type="dt" sz="half" idx="10"/>
          </p:nvPr>
        </p:nvSpPr>
        <p:spPr/>
        <p:txBody>
          <a:bodyPr/>
          <a:lstStyle/>
          <a:p>
            <a:fld id="{BBFB67E0-19BE-4B93-92D0-EA9750E5FEF2}" type="datetimeFigureOut">
              <a:rPr lang="en-GB" smtClean="0"/>
              <a:t>03/10/2023</a:t>
            </a:fld>
            <a:endParaRPr lang="en-GB"/>
          </a:p>
        </p:txBody>
      </p:sp>
      <p:sp>
        <p:nvSpPr>
          <p:cNvPr id="3" name="Footer Placeholder 2">
            <a:extLst>
              <a:ext uri="{FF2B5EF4-FFF2-40B4-BE49-F238E27FC236}">
                <a16:creationId xmlns:a16="http://schemas.microsoft.com/office/drawing/2014/main" id="{6FC2822E-E19B-43BB-A04B-614710CE6A2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3F7A80F-F7D8-493F-A613-4AC67709E29E}"/>
              </a:ext>
            </a:extLst>
          </p:cNvPr>
          <p:cNvSpPr>
            <a:spLocks noGrp="1"/>
          </p:cNvSpPr>
          <p:nvPr>
            <p:ph type="sldNum" sz="quarter" idx="12"/>
          </p:nvPr>
        </p:nvSpPr>
        <p:spPr/>
        <p:txBody>
          <a:bodyPr/>
          <a:lstStyle/>
          <a:p>
            <a:fld id="{1FCEACA1-27EA-4B6A-A7F6-A6B4064AC413}" type="slidenum">
              <a:rPr lang="en-GB" smtClean="0"/>
              <a:t>‹#›</a:t>
            </a:fld>
            <a:endParaRPr lang="en-GB"/>
          </a:p>
        </p:txBody>
      </p:sp>
    </p:spTree>
    <p:extLst>
      <p:ext uri="{BB962C8B-B14F-4D97-AF65-F5344CB8AC3E}">
        <p14:creationId xmlns:p14="http://schemas.microsoft.com/office/powerpoint/2010/main" val="168604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768F2-C51C-431F-B6F1-CB4CB741A3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87D4CA2-9325-4134-968A-66A3BB7613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6992BA9-CB0B-4FA9-BC49-FD6CDC056F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1ED72E5-06D7-41C0-993D-608BB7D32C8B}"/>
              </a:ext>
            </a:extLst>
          </p:cNvPr>
          <p:cNvSpPr>
            <a:spLocks noGrp="1"/>
          </p:cNvSpPr>
          <p:nvPr>
            <p:ph type="dt" sz="half" idx="10"/>
          </p:nvPr>
        </p:nvSpPr>
        <p:spPr/>
        <p:txBody>
          <a:bodyPr/>
          <a:lstStyle/>
          <a:p>
            <a:fld id="{BBFB67E0-19BE-4B93-92D0-EA9750E5FEF2}" type="datetimeFigureOut">
              <a:rPr lang="en-GB" smtClean="0"/>
              <a:t>03/10/2023</a:t>
            </a:fld>
            <a:endParaRPr lang="en-GB"/>
          </a:p>
        </p:txBody>
      </p:sp>
      <p:sp>
        <p:nvSpPr>
          <p:cNvPr id="6" name="Footer Placeholder 5">
            <a:extLst>
              <a:ext uri="{FF2B5EF4-FFF2-40B4-BE49-F238E27FC236}">
                <a16:creationId xmlns:a16="http://schemas.microsoft.com/office/drawing/2014/main" id="{31ED4425-C3FE-4AFB-A486-3A644AFEA82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52E288B-20BB-45A6-95E7-4CAD0D190D8B}"/>
              </a:ext>
            </a:extLst>
          </p:cNvPr>
          <p:cNvSpPr>
            <a:spLocks noGrp="1"/>
          </p:cNvSpPr>
          <p:nvPr>
            <p:ph type="sldNum" sz="quarter" idx="12"/>
          </p:nvPr>
        </p:nvSpPr>
        <p:spPr/>
        <p:txBody>
          <a:bodyPr/>
          <a:lstStyle/>
          <a:p>
            <a:fld id="{1FCEACA1-27EA-4B6A-A7F6-A6B4064AC413}" type="slidenum">
              <a:rPr lang="en-GB" smtClean="0"/>
              <a:t>‹#›</a:t>
            </a:fld>
            <a:endParaRPr lang="en-GB"/>
          </a:p>
        </p:txBody>
      </p:sp>
    </p:spTree>
    <p:extLst>
      <p:ext uri="{BB962C8B-B14F-4D97-AF65-F5344CB8AC3E}">
        <p14:creationId xmlns:p14="http://schemas.microsoft.com/office/powerpoint/2010/main" val="2099068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DC179-F547-40C4-B4BF-5B911DF062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2B8AE55-8899-43DC-93F8-B641CC14FF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8DAC5CC-7927-4702-9E47-4F3471918B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66F444C-CB1B-4C2A-AA0E-C54357767339}"/>
              </a:ext>
            </a:extLst>
          </p:cNvPr>
          <p:cNvSpPr>
            <a:spLocks noGrp="1"/>
          </p:cNvSpPr>
          <p:nvPr>
            <p:ph type="dt" sz="half" idx="10"/>
          </p:nvPr>
        </p:nvSpPr>
        <p:spPr/>
        <p:txBody>
          <a:bodyPr/>
          <a:lstStyle/>
          <a:p>
            <a:fld id="{BBFB67E0-19BE-4B93-92D0-EA9750E5FEF2}" type="datetimeFigureOut">
              <a:rPr lang="en-GB" smtClean="0"/>
              <a:t>03/10/2023</a:t>
            </a:fld>
            <a:endParaRPr lang="en-GB"/>
          </a:p>
        </p:txBody>
      </p:sp>
      <p:sp>
        <p:nvSpPr>
          <p:cNvPr id="6" name="Footer Placeholder 5">
            <a:extLst>
              <a:ext uri="{FF2B5EF4-FFF2-40B4-BE49-F238E27FC236}">
                <a16:creationId xmlns:a16="http://schemas.microsoft.com/office/drawing/2014/main" id="{FD264318-E6C3-4A16-8C97-2BD5498BCE2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A442CD4-0E85-4E51-AE1C-3419186BEB65}"/>
              </a:ext>
            </a:extLst>
          </p:cNvPr>
          <p:cNvSpPr>
            <a:spLocks noGrp="1"/>
          </p:cNvSpPr>
          <p:nvPr>
            <p:ph type="sldNum" sz="quarter" idx="12"/>
          </p:nvPr>
        </p:nvSpPr>
        <p:spPr/>
        <p:txBody>
          <a:bodyPr/>
          <a:lstStyle/>
          <a:p>
            <a:fld id="{1FCEACA1-27EA-4B6A-A7F6-A6B4064AC413}" type="slidenum">
              <a:rPr lang="en-GB" smtClean="0"/>
              <a:t>‹#›</a:t>
            </a:fld>
            <a:endParaRPr lang="en-GB"/>
          </a:p>
        </p:txBody>
      </p:sp>
    </p:spTree>
    <p:extLst>
      <p:ext uri="{BB962C8B-B14F-4D97-AF65-F5344CB8AC3E}">
        <p14:creationId xmlns:p14="http://schemas.microsoft.com/office/powerpoint/2010/main" val="2130286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9CC6A-E15F-4ADC-A21F-C96BA52E730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425D548-8FCD-4915-893A-54FC4546297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C956B8B-9716-4BFA-AC31-475C10E34B95}"/>
              </a:ext>
            </a:extLst>
          </p:cNvPr>
          <p:cNvSpPr>
            <a:spLocks noGrp="1"/>
          </p:cNvSpPr>
          <p:nvPr>
            <p:ph type="dt" sz="half" idx="10"/>
          </p:nvPr>
        </p:nvSpPr>
        <p:spPr/>
        <p:txBody>
          <a:bodyPr/>
          <a:lstStyle/>
          <a:p>
            <a:fld id="{BBFB67E0-19BE-4B93-92D0-EA9750E5FEF2}" type="datetimeFigureOut">
              <a:rPr lang="en-GB" smtClean="0"/>
              <a:t>03/10/2023</a:t>
            </a:fld>
            <a:endParaRPr lang="en-GB"/>
          </a:p>
        </p:txBody>
      </p:sp>
      <p:sp>
        <p:nvSpPr>
          <p:cNvPr id="5" name="Footer Placeholder 4">
            <a:extLst>
              <a:ext uri="{FF2B5EF4-FFF2-40B4-BE49-F238E27FC236}">
                <a16:creationId xmlns:a16="http://schemas.microsoft.com/office/drawing/2014/main" id="{78AD16F6-2BA8-4A9C-B475-574520C44F2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4E9425A-CC0E-46C8-BB2F-3A0E200827E2}"/>
              </a:ext>
            </a:extLst>
          </p:cNvPr>
          <p:cNvSpPr>
            <a:spLocks noGrp="1"/>
          </p:cNvSpPr>
          <p:nvPr>
            <p:ph type="sldNum" sz="quarter" idx="12"/>
          </p:nvPr>
        </p:nvSpPr>
        <p:spPr/>
        <p:txBody>
          <a:bodyPr/>
          <a:lstStyle/>
          <a:p>
            <a:fld id="{1FCEACA1-27EA-4B6A-A7F6-A6B4064AC413}" type="slidenum">
              <a:rPr lang="en-GB" smtClean="0"/>
              <a:t>‹#›</a:t>
            </a:fld>
            <a:endParaRPr lang="en-GB"/>
          </a:p>
        </p:txBody>
      </p:sp>
    </p:spTree>
    <p:extLst>
      <p:ext uri="{BB962C8B-B14F-4D97-AF65-F5344CB8AC3E}">
        <p14:creationId xmlns:p14="http://schemas.microsoft.com/office/powerpoint/2010/main" val="2474846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AFC1D4-C4E0-4BEF-8041-6F5E0DD0AD8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28BC5E4-7C68-4660-9044-4C6E2CEC3BE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8E0F37D-7EEC-4CB8-8E35-729FC0F397D8}"/>
              </a:ext>
            </a:extLst>
          </p:cNvPr>
          <p:cNvSpPr>
            <a:spLocks noGrp="1"/>
          </p:cNvSpPr>
          <p:nvPr>
            <p:ph type="dt" sz="half" idx="10"/>
          </p:nvPr>
        </p:nvSpPr>
        <p:spPr/>
        <p:txBody>
          <a:bodyPr/>
          <a:lstStyle/>
          <a:p>
            <a:fld id="{BBFB67E0-19BE-4B93-92D0-EA9750E5FEF2}" type="datetimeFigureOut">
              <a:rPr lang="en-GB" smtClean="0"/>
              <a:t>03/10/2023</a:t>
            </a:fld>
            <a:endParaRPr lang="en-GB"/>
          </a:p>
        </p:txBody>
      </p:sp>
      <p:sp>
        <p:nvSpPr>
          <p:cNvPr id="5" name="Footer Placeholder 4">
            <a:extLst>
              <a:ext uri="{FF2B5EF4-FFF2-40B4-BE49-F238E27FC236}">
                <a16:creationId xmlns:a16="http://schemas.microsoft.com/office/drawing/2014/main" id="{9A63B0B2-AC9D-4862-A769-ABFE61BCE60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7353B9-A9A8-4EB6-AD80-250B606190BC}"/>
              </a:ext>
            </a:extLst>
          </p:cNvPr>
          <p:cNvSpPr>
            <a:spLocks noGrp="1"/>
          </p:cNvSpPr>
          <p:nvPr>
            <p:ph type="sldNum" sz="quarter" idx="12"/>
          </p:nvPr>
        </p:nvSpPr>
        <p:spPr/>
        <p:txBody>
          <a:bodyPr/>
          <a:lstStyle/>
          <a:p>
            <a:fld id="{1FCEACA1-27EA-4B6A-A7F6-A6B4064AC413}" type="slidenum">
              <a:rPr lang="en-GB" smtClean="0"/>
              <a:t>‹#›</a:t>
            </a:fld>
            <a:endParaRPr lang="en-GB"/>
          </a:p>
        </p:txBody>
      </p:sp>
    </p:spTree>
    <p:extLst>
      <p:ext uri="{BB962C8B-B14F-4D97-AF65-F5344CB8AC3E}">
        <p14:creationId xmlns:p14="http://schemas.microsoft.com/office/powerpoint/2010/main" val="11355854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E071809-165C-43E8-9E76-87F31E5DA0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B0788D0-2561-4403-A136-5F13C7BC50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916E1E1-18F7-4802-80CE-B64E34F4A5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FB67E0-19BE-4B93-92D0-EA9750E5FEF2}" type="datetimeFigureOut">
              <a:rPr lang="en-GB" smtClean="0"/>
              <a:t>03/10/2023</a:t>
            </a:fld>
            <a:endParaRPr lang="en-GB"/>
          </a:p>
        </p:txBody>
      </p:sp>
      <p:sp>
        <p:nvSpPr>
          <p:cNvPr id="5" name="Footer Placeholder 4">
            <a:extLst>
              <a:ext uri="{FF2B5EF4-FFF2-40B4-BE49-F238E27FC236}">
                <a16:creationId xmlns:a16="http://schemas.microsoft.com/office/drawing/2014/main" id="{7CC87923-9037-4892-B4FD-758FB39A4F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4FA716B-7440-4A03-9EEF-1A5AC82893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CEACA1-27EA-4B6A-A7F6-A6B4064AC413}" type="slidenum">
              <a:rPr lang="en-GB" smtClean="0"/>
              <a:t>‹#›</a:t>
            </a:fld>
            <a:endParaRPr lang="en-GB"/>
          </a:p>
        </p:txBody>
      </p:sp>
    </p:spTree>
    <p:extLst>
      <p:ext uri="{BB962C8B-B14F-4D97-AF65-F5344CB8AC3E}">
        <p14:creationId xmlns:p14="http://schemas.microsoft.com/office/powerpoint/2010/main" val="10086973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BCF85-5081-49C3-85CA-28E8AACF5174}"/>
              </a:ext>
            </a:extLst>
          </p:cNvPr>
          <p:cNvSpPr>
            <a:spLocks noGrp="1"/>
          </p:cNvSpPr>
          <p:nvPr>
            <p:ph type="title"/>
          </p:nvPr>
        </p:nvSpPr>
        <p:spPr/>
        <p:txBody>
          <a:bodyPr/>
          <a:lstStyle/>
          <a:p>
            <a:r>
              <a:rPr lang="en-GB" dirty="0"/>
              <a:t>Schizophrenia</a:t>
            </a:r>
          </a:p>
        </p:txBody>
      </p:sp>
      <p:sp>
        <p:nvSpPr>
          <p:cNvPr id="3" name="Content Placeholder 2">
            <a:extLst>
              <a:ext uri="{FF2B5EF4-FFF2-40B4-BE49-F238E27FC236}">
                <a16:creationId xmlns:a16="http://schemas.microsoft.com/office/drawing/2014/main" id="{38CA37F5-DEE0-4A7E-BADD-F0679A6F8845}"/>
              </a:ext>
            </a:extLst>
          </p:cNvPr>
          <p:cNvSpPr>
            <a:spLocks noGrp="1"/>
          </p:cNvSpPr>
          <p:nvPr>
            <p:ph idx="1"/>
          </p:nvPr>
        </p:nvSpPr>
        <p:spPr/>
        <p:txBody>
          <a:bodyPr>
            <a:normAutofit fontScale="85000" lnSpcReduction="20000"/>
          </a:bodyPr>
          <a:lstStyle/>
          <a:p>
            <a:r>
              <a:rPr lang="en-GB" dirty="0">
                <a:solidFill>
                  <a:schemeClr val="bg1">
                    <a:lumMod val="75000"/>
                  </a:schemeClr>
                </a:solidFill>
              </a:rPr>
              <a:t>Classification of schizophrenia. Positive symptoms of schizophrenia, including hallucinations and delusions. Negative symptoms of schizophrenia, including speech poverty and avolition. Reliability and validity in diagnosis and classification of schizophrenia, including reference to co-morbidity, culture and gender bias and symptom overlap.</a:t>
            </a:r>
          </a:p>
          <a:p>
            <a:r>
              <a:rPr lang="en-GB" dirty="0">
                <a:solidFill>
                  <a:schemeClr val="bg1">
                    <a:lumMod val="75000"/>
                  </a:schemeClr>
                </a:solidFill>
              </a:rPr>
              <a:t>Biological explanations for schizophrenia: genetics and neural correlates, including the dopamine hypothesis.</a:t>
            </a:r>
          </a:p>
          <a:p>
            <a:r>
              <a:rPr lang="en-GB" dirty="0">
                <a:solidFill>
                  <a:schemeClr val="bg1">
                    <a:lumMod val="75000"/>
                  </a:schemeClr>
                </a:solidFill>
              </a:rPr>
              <a:t>Psychological explanations for schizophrenia: family dysfunction and cognitive explanations, including dysfunctional thought processing.</a:t>
            </a:r>
          </a:p>
          <a:p>
            <a:r>
              <a:rPr lang="en-GB" dirty="0">
                <a:solidFill>
                  <a:schemeClr val="bg1">
                    <a:lumMod val="75000"/>
                  </a:schemeClr>
                </a:solidFill>
              </a:rPr>
              <a:t>Drug therapy: typical and atypical antipsychotics.</a:t>
            </a:r>
          </a:p>
          <a:p>
            <a:r>
              <a:rPr lang="en-GB" dirty="0"/>
              <a:t>Cognitive behaviour therapy and family therapy as used in the treatment of schizophrenia. Token economies as used in the management of schizophrenia.</a:t>
            </a:r>
          </a:p>
          <a:p>
            <a:r>
              <a:rPr lang="en-GB" dirty="0"/>
              <a:t>The importance of an interactionist approach in explaining and treating schizophrenia; the diathesis-stress model.</a:t>
            </a:r>
          </a:p>
        </p:txBody>
      </p:sp>
    </p:spTree>
    <p:extLst>
      <p:ext uri="{BB962C8B-B14F-4D97-AF65-F5344CB8AC3E}">
        <p14:creationId xmlns:p14="http://schemas.microsoft.com/office/powerpoint/2010/main" val="19276690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16012-88E7-45A4-A320-E71640430E35}"/>
              </a:ext>
            </a:extLst>
          </p:cNvPr>
          <p:cNvSpPr>
            <a:spLocks noGrp="1"/>
          </p:cNvSpPr>
          <p:nvPr>
            <p:ph type="title"/>
          </p:nvPr>
        </p:nvSpPr>
        <p:spPr>
          <a:xfrm>
            <a:off x="838200" y="365125"/>
            <a:ext cx="10515600" cy="2750215"/>
          </a:xfrm>
        </p:spPr>
        <p:txBody>
          <a:bodyPr>
            <a:normAutofit fontScale="90000"/>
          </a:bodyPr>
          <a:lstStyle/>
          <a:p>
            <a:r>
              <a:rPr lang="en-GB" dirty="0"/>
              <a:t>Cognitive behaviour therapy and family therapy as used in the treatment of schizophrenia. Token economies as used in the management of schizophrenia.</a:t>
            </a:r>
            <a:br>
              <a:rPr lang="en-GB" dirty="0"/>
            </a:br>
            <a:endParaRPr lang="en-GB" dirty="0"/>
          </a:p>
        </p:txBody>
      </p:sp>
    </p:spTree>
    <p:extLst>
      <p:ext uri="{BB962C8B-B14F-4D97-AF65-F5344CB8AC3E}">
        <p14:creationId xmlns:p14="http://schemas.microsoft.com/office/powerpoint/2010/main" val="30352923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37C15-613E-4B22-BE6F-23AD74FDC404}"/>
              </a:ext>
            </a:extLst>
          </p:cNvPr>
          <p:cNvSpPr>
            <a:spLocks noGrp="1"/>
          </p:cNvSpPr>
          <p:nvPr>
            <p:ph type="title"/>
          </p:nvPr>
        </p:nvSpPr>
        <p:spPr/>
        <p:txBody>
          <a:bodyPr/>
          <a:lstStyle/>
          <a:p>
            <a:r>
              <a:rPr lang="en-GB" i="0" dirty="0">
                <a:solidFill>
                  <a:srgbClr val="282828"/>
                </a:solidFill>
                <a:effectLst/>
                <a:latin typeface="PT Sans"/>
              </a:rPr>
              <a:t>Cognitive Behavioural Therapy</a:t>
            </a:r>
            <a:endParaRPr lang="en-GB" dirty="0"/>
          </a:p>
        </p:txBody>
      </p:sp>
      <p:sp>
        <p:nvSpPr>
          <p:cNvPr id="3" name="Content Placeholder 2">
            <a:extLst>
              <a:ext uri="{FF2B5EF4-FFF2-40B4-BE49-F238E27FC236}">
                <a16:creationId xmlns:a16="http://schemas.microsoft.com/office/drawing/2014/main" id="{D775D7EC-C2BC-4663-B50D-9CE342F1FDFC}"/>
              </a:ext>
            </a:extLst>
          </p:cNvPr>
          <p:cNvSpPr>
            <a:spLocks noGrp="1"/>
          </p:cNvSpPr>
          <p:nvPr>
            <p:ph idx="1"/>
          </p:nvPr>
        </p:nvSpPr>
        <p:spPr/>
        <p:txBody>
          <a:bodyPr/>
          <a:lstStyle/>
          <a:p>
            <a:r>
              <a:rPr lang="en-GB" dirty="0"/>
              <a:t>CBT is the main psychological treatment used in treating schizophrenia and it works by modifying delusional beliefs and hallucinations within sufferers</a:t>
            </a:r>
          </a:p>
          <a:p>
            <a:r>
              <a:rPr lang="en-GB" dirty="0"/>
              <a:t>The aim of CBT is to help the patient identify these “faulty” and distorted beliefs and address them. Sessions are conducted for between 5 and 20 sessions either in a group or one-to-one setting.</a:t>
            </a:r>
          </a:p>
          <a:p>
            <a:r>
              <a:rPr lang="en-GB" dirty="0"/>
              <a:t>Drawings may be used to display links between the sufferers thoughts, actions and emotions using the ABC model helping them understand where symptoms may be originating from to alleviate any anxiety.</a:t>
            </a:r>
          </a:p>
        </p:txBody>
      </p:sp>
    </p:spTree>
    <p:extLst>
      <p:ext uri="{BB962C8B-B14F-4D97-AF65-F5344CB8AC3E}">
        <p14:creationId xmlns:p14="http://schemas.microsoft.com/office/powerpoint/2010/main" val="1591071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B42DC-0BFE-4F98-AD8D-5162BA816415}"/>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A887A0D2-1926-4E71-B4EC-938469C75DF4}"/>
              </a:ext>
            </a:extLst>
          </p:cNvPr>
          <p:cNvSpPr>
            <a:spLocks noGrp="1"/>
          </p:cNvSpPr>
          <p:nvPr>
            <p:ph idx="1"/>
          </p:nvPr>
        </p:nvSpPr>
        <p:spPr/>
        <p:txBody>
          <a:bodyPr/>
          <a:lstStyle/>
          <a:p>
            <a:r>
              <a:rPr lang="en-GB" dirty="0"/>
              <a:t>Personal Therapy (PT) which looks at detailing the problems, experiences, triggers and consequences as well as potential strategies sufferers could use to cope. This may involve helping patients cope with intrusive thoughts and voices through distraction, learning to challenge the meaning of intrusive thoughts through self-talk, increasing/decreasing social activity to help distract the patient from troublesome moods as well as relaxation techniques. Patients can also be taught to recognize signs of potential relapses before they build up into schizophrenic symptoms again.</a:t>
            </a:r>
          </a:p>
        </p:txBody>
      </p:sp>
    </p:spTree>
    <p:extLst>
      <p:ext uri="{BB962C8B-B14F-4D97-AF65-F5344CB8AC3E}">
        <p14:creationId xmlns:p14="http://schemas.microsoft.com/office/powerpoint/2010/main" val="17232780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EA8CB-6D33-42F4-92D4-20D6F72A5463}"/>
              </a:ext>
            </a:extLst>
          </p:cNvPr>
          <p:cNvSpPr>
            <a:spLocks noGrp="1"/>
          </p:cNvSpPr>
          <p:nvPr>
            <p:ph type="title"/>
          </p:nvPr>
        </p:nvSpPr>
        <p:spPr/>
        <p:txBody>
          <a:bodyPr/>
          <a:lstStyle/>
          <a:p>
            <a:r>
              <a:rPr lang="en-GB" dirty="0"/>
              <a:t>Evaluating CBT Treatments for Schizophrenia</a:t>
            </a:r>
          </a:p>
        </p:txBody>
      </p:sp>
      <p:sp>
        <p:nvSpPr>
          <p:cNvPr id="3" name="Content Placeholder 2">
            <a:extLst>
              <a:ext uri="{FF2B5EF4-FFF2-40B4-BE49-F238E27FC236}">
                <a16:creationId xmlns:a16="http://schemas.microsoft.com/office/drawing/2014/main" id="{98D8D96C-F70A-4805-99ED-D4DC1FB4F38A}"/>
              </a:ext>
            </a:extLst>
          </p:cNvPr>
          <p:cNvSpPr>
            <a:spLocks noGrp="1"/>
          </p:cNvSpPr>
          <p:nvPr>
            <p:ph idx="1"/>
          </p:nvPr>
        </p:nvSpPr>
        <p:spPr/>
        <p:txBody>
          <a:bodyPr/>
          <a:lstStyle/>
          <a:p>
            <a:r>
              <a:rPr lang="en-GB" dirty="0" err="1"/>
              <a:t>McGorry</a:t>
            </a:r>
            <a:r>
              <a:rPr lang="en-GB" dirty="0"/>
              <a:t> et al found CBT was effective when comparing two samples of patients at high risk of having a schizophrenic episode receiving different treatments. After 6 months 36% of patients receiving psychotherapy developed schizophrenia while only 10% of those receiving CBT and drug therapy developed the disorder. This supports the use of CBT as an effective form of treatment when combined with drug therapies</a:t>
            </a:r>
          </a:p>
        </p:txBody>
      </p:sp>
    </p:spTree>
    <p:extLst>
      <p:ext uri="{BB962C8B-B14F-4D97-AF65-F5344CB8AC3E}">
        <p14:creationId xmlns:p14="http://schemas.microsoft.com/office/powerpoint/2010/main" val="1944176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4E69D-BC37-4B27-9D06-23D3C5B48C16}"/>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1C38324-0FA6-4AEA-9C6F-EE4C5567310F}"/>
              </a:ext>
            </a:extLst>
          </p:cNvPr>
          <p:cNvSpPr>
            <a:spLocks noGrp="1"/>
          </p:cNvSpPr>
          <p:nvPr>
            <p:ph idx="1"/>
          </p:nvPr>
        </p:nvSpPr>
        <p:spPr/>
        <p:txBody>
          <a:bodyPr/>
          <a:lstStyle/>
          <a:p>
            <a:r>
              <a:rPr lang="en-GB" dirty="0"/>
              <a:t>The NICE (2004) review of treatments for schizophrenia also found consistent evidence to show CBT was most effective when combined with antipsychotic medication. It was effective in reducing </a:t>
            </a:r>
            <a:r>
              <a:rPr lang="en-GB" dirty="0" err="1"/>
              <a:t>rehospitilisation</a:t>
            </a:r>
            <a:r>
              <a:rPr lang="en-GB" dirty="0"/>
              <a:t> rates up to 18 months following the end of treatment as well as reducing symptom severity compared to patients receiving only antipsychotics.</a:t>
            </a:r>
          </a:p>
        </p:txBody>
      </p:sp>
    </p:spTree>
    <p:extLst>
      <p:ext uri="{BB962C8B-B14F-4D97-AF65-F5344CB8AC3E}">
        <p14:creationId xmlns:p14="http://schemas.microsoft.com/office/powerpoint/2010/main" val="4264863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21660-D309-4221-8F37-10BC9FE682E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4A0A409-75F6-492C-975F-B395DF28AEBA}"/>
              </a:ext>
            </a:extLst>
          </p:cNvPr>
          <p:cNvSpPr>
            <a:spLocks noGrp="1"/>
          </p:cNvSpPr>
          <p:nvPr>
            <p:ph idx="1"/>
          </p:nvPr>
        </p:nvSpPr>
        <p:spPr/>
        <p:txBody>
          <a:bodyPr/>
          <a:lstStyle/>
          <a:p>
            <a:r>
              <a:rPr lang="en-GB" dirty="0"/>
              <a:t>One major issue with CBT is the lack of availability. Despite it being recommended in the NICE study, it is estimated that as little as 1 in 10 actually get access to this form of therapy. Haddock et al (2013) found that of 187 randomly selected schizophrenics, only 13 had been offered the therapy and of those who were offered, many failed to attend or refused thus limiting the therapies effectiveness even more. </a:t>
            </a:r>
          </a:p>
        </p:txBody>
      </p:sp>
    </p:spTree>
    <p:extLst>
      <p:ext uri="{BB962C8B-B14F-4D97-AF65-F5344CB8AC3E}">
        <p14:creationId xmlns:p14="http://schemas.microsoft.com/office/powerpoint/2010/main" val="345339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3CEF0-7143-46BD-906E-0B036C90CBC1}"/>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6137076-718B-411E-9DB4-7F96C97AD308}"/>
              </a:ext>
            </a:extLst>
          </p:cNvPr>
          <p:cNvSpPr>
            <a:spLocks noGrp="1"/>
          </p:cNvSpPr>
          <p:nvPr>
            <p:ph idx="1"/>
          </p:nvPr>
        </p:nvSpPr>
        <p:spPr/>
        <p:txBody>
          <a:bodyPr/>
          <a:lstStyle/>
          <a:p>
            <a:r>
              <a:rPr lang="en-GB" dirty="0"/>
              <a:t>Other studies have brought into question the effectiveness of CBT as a treatment altogether. Meta-analyses into CBT have tended to reach unreliable conclusions on its effectiveness due to poor methodology and setup. For example participants were not always randomly allocated between a CBT group or control condition and interviewers were often aware of the treatment conditions further biasing results. </a:t>
            </a:r>
            <a:r>
              <a:rPr lang="en-GB" dirty="0" err="1"/>
              <a:t>Juni</a:t>
            </a:r>
            <a:r>
              <a:rPr lang="en-GB" dirty="0"/>
              <a:t> et al (2001) concluded there was clear evidence that problems associated with methodologically weak trials translated into biased findings about the effectiveness of CBT itself. Wykes (2008) actually found that the more rigorous a study was, the weaker the benefits of CBT suggesting the therapy was not really effective at all.</a:t>
            </a:r>
          </a:p>
        </p:txBody>
      </p:sp>
    </p:spTree>
    <p:extLst>
      <p:ext uri="{BB962C8B-B14F-4D97-AF65-F5344CB8AC3E}">
        <p14:creationId xmlns:p14="http://schemas.microsoft.com/office/powerpoint/2010/main" val="1168493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9B356-D9BD-4D2D-91EA-36E9C1B52B1E}"/>
              </a:ext>
            </a:extLst>
          </p:cNvPr>
          <p:cNvSpPr>
            <a:spLocks noGrp="1"/>
          </p:cNvSpPr>
          <p:nvPr>
            <p:ph type="title"/>
          </p:nvPr>
        </p:nvSpPr>
        <p:spPr/>
        <p:txBody>
          <a:bodyPr/>
          <a:lstStyle/>
          <a:p>
            <a:r>
              <a:rPr lang="en-GB" dirty="0"/>
              <a:t>Token Economies</a:t>
            </a:r>
          </a:p>
        </p:txBody>
      </p:sp>
      <p:sp>
        <p:nvSpPr>
          <p:cNvPr id="3" name="Content Placeholder 2">
            <a:extLst>
              <a:ext uri="{FF2B5EF4-FFF2-40B4-BE49-F238E27FC236}">
                <a16:creationId xmlns:a16="http://schemas.microsoft.com/office/drawing/2014/main" id="{D9C1C602-4CBD-497A-9EAE-7E4A19D07EC7}"/>
              </a:ext>
            </a:extLst>
          </p:cNvPr>
          <p:cNvSpPr>
            <a:spLocks noGrp="1"/>
          </p:cNvSpPr>
          <p:nvPr>
            <p:ph idx="1"/>
          </p:nvPr>
        </p:nvSpPr>
        <p:spPr/>
        <p:txBody>
          <a:bodyPr/>
          <a:lstStyle/>
          <a:p>
            <a:r>
              <a:rPr lang="en-GB" dirty="0"/>
              <a:t>he use of token economies is based on the principles of operant conditioning and was developed as a way to deal with negative symptoms and maladaptive behaviours and promote more functional behaviours from patients. The therapy does not cure schizophrenia however its aim is to improve the quality of life and make it easier for them to function outside the institutional setting.</a:t>
            </a:r>
          </a:p>
        </p:txBody>
      </p:sp>
    </p:spTree>
    <p:extLst>
      <p:ext uri="{BB962C8B-B14F-4D97-AF65-F5344CB8AC3E}">
        <p14:creationId xmlns:p14="http://schemas.microsoft.com/office/powerpoint/2010/main" val="1850435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89CC0-862E-4C99-B3FF-0D0ED0BE8B67}"/>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736B7D13-2AC5-47C4-B833-3B71CD8634A9}"/>
              </a:ext>
            </a:extLst>
          </p:cNvPr>
          <p:cNvSpPr>
            <a:spLocks noGrp="1"/>
          </p:cNvSpPr>
          <p:nvPr>
            <p:ph idx="1"/>
          </p:nvPr>
        </p:nvSpPr>
        <p:spPr/>
        <p:txBody>
          <a:bodyPr/>
          <a:lstStyle/>
          <a:p>
            <a:r>
              <a:rPr lang="en-GB" dirty="0"/>
              <a:t>Tokens are given to patients immediately when they display desirable behaviours that are targeted for reinforcement. Functional behaviours may vary dependent on the patients individual behavioural issues but could include getting dressed or making their bed. Giving a reward as soon as the desirable behaviour is displayed by the patient is important as this prevents “delay discounting” which reduces the effects if a reward is delayed. As a result of this process of classical conditioning, these neutral tokens become secondary reinforcers and so can be used to modify behaviours.</a:t>
            </a:r>
          </a:p>
        </p:txBody>
      </p:sp>
    </p:spTree>
    <p:extLst>
      <p:ext uri="{BB962C8B-B14F-4D97-AF65-F5344CB8AC3E}">
        <p14:creationId xmlns:p14="http://schemas.microsoft.com/office/powerpoint/2010/main" val="25979518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2DDCD-9019-452E-BB96-EE51D246B754}"/>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BBDAD6B-C54A-4B96-9B74-E657F5210E48}"/>
              </a:ext>
            </a:extLst>
          </p:cNvPr>
          <p:cNvSpPr>
            <a:spLocks noGrp="1"/>
          </p:cNvSpPr>
          <p:nvPr>
            <p:ph idx="1"/>
          </p:nvPr>
        </p:nvSpPr>
        <p:spPr/>
        <p:txBody>
          <a:bodyPr/>
          <a:lstStyle/>
          <a:p>
            <a:r>
              <a:rPr lang="en-GB" dirty="0"/>
              <a:t>Tokens that patients gather can be swapped for tangible rewards which vary but can include sweets, cigarettes, magazines or privileges within the institution. The idea is that patients will then engage more often with desirable behaviours voluntarily because they become associated with these rewards. Additionally undesirable behaviours can also be removed by removing any reinforcers that maintain it and restructuring the environment so the undesirable behaviour is no longer reinforced allowing token economies to reinforce only desired behaviours. This treatment assumes the behaviour can then be carried on and maintained outside the hospital setting too.</a:t>
            </a:r>
          </a:p>
        </p:txBody>
      </p:sp>
    </p:spTree>
    <p:extLst>
      <p:ext uri="{BB962C8B-B14F-4D97-AF65-F5344CB8AC3E}">
        <p14:creationId xmlns:p14="http://schemas.microsoft.com/office/powerpoint/2010/main" val="4873698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B1A0F-196C-422E-881D-1FAFC785A39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6D79A73-8D68-480B-A72A-527DAAE577FC}"/>
              </a:ext>
            </a:extLst>
          </p:cNvPr>
          <p:cNvSpPr>
            <a:spLocks noGrp="1"/>
          </p:cNvSpPr>
          <p:nvPr>
            <p:ph idx="1"/>
          </p:nvPr>
        </p:nvSpPr>
        <p:spPr/>
        <p:txBody>
          <a:bodyPr>
            <a:normAutofit fontScale="85000" lnSpcReduction="20000"/>
          </a:bodyPr>
          <a:lstStyle/>
          <a:p>
            <a:r>
              <a:rPr lang="en-GB" dirty="0"/>
              <a:t>The approach has its roots in a study reported by </a:t>
            </a:r>
            <a:r>
              <a:rPr lang="en-GB" dirty="0" err="1"/>
              <a:t>Ayllon</a:t>
            </a:r>
            <a:r>
              <a:rPr lang="en-GB" dirty="0"/>
              <a:t> et al. They were asked to visit a hospital where staff were finding it difficult to get withdrawn Schizophrenic patients to eat regularly and noticed staff had to coax patients into eating. They believed the special attention paid to such resistant patients was reinforcing their behaviour (the reward/reinforcement was the special attention) and decided to change hospital rules. For example if patients did not arrive on time for dinner they would be locked out and also to gain entry they would need to pay one penny. Staff were no longer allowed to interact with patients either thus removing any chance of them gaining “attention” and reinforcement for the behaviour. To earn the pennies for entry they would need to display desired behaviours. They found this to be a huge success resulting in patients displaying more desired and functional behaviours in the hospital. The desired behaviour was highest when reinforcements were imposed for behaviour and lowest when they were not. The token economy also had a positive effect on patient and staff morale with patients being less apathetic and irresponsible whist staff also became more enthusiastic in their jobs.</a:t>
            </a:r>
          </a:p>
        </p:txBody>
      </p:sp>
    </p:spTree>
    <p:extLst>
      <p:ext uri="{BB962C8B-B14F-4D97-AF65-F5344CB8AC3E}">
        <p14:creationId xmlns:p14="http://schemas.microsoft.com/office/powerpoint/2010/main" val="30696867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2EA73-800A-42BC-A358-977C1969B1FE}"/>
              </a:ext>
            </a:extLst>
          </p:cNvPr>
          <p:cNvSpPr>
            <a:spLocks noGrp="1"/>
          </p:cNvSpPr>
          <p:nvPr>
            <p:ph type="title"/>
          </p:nvPr>
        </p:nvSpPr>
        <p:spPr/>
        <p:txBody>
          <a:bodyPr/>
          <a:lstStyle/>
          <a:p>
            <a:r>
              <a:rPr lang="en-GB" dirty="0"/>
              <a:t>Evaluation</a:t>
            </a:r>
          </a:p>
        </p:txBody>
      </p:sp>
      <p:sp>
        <p:nvSpPr>
          <p:cNvPr id="3" name="Content Placeholder 2">
            <a:extLst>
              <a:ext uri="{FF2B5EF4-FFF2-40B4-BE49-F238E27FC236}">
                <a16:creationId xmlns:a16="http://schemas.microsoft.com/office/drawing/2014/main" id="{3B5D03C0-E34E-4387-AFDD-371EA6D1FDC7}"/>
              </a:ext>
            </a:extLst>
          </p:cNvPr>
          <p:cNvSpPr>
            <a:spLocks noGrp="1"/>
          </p:cNvSpPr>
          <p:nvPr>
            <p:ph idx="1"/>
          </p:nvPr>
        </p:nvSpPr>
        <p:spPr/>
        <p:txBody>
          <a:bodyPr/>
          <a:lstStyle/>
          <a:p>
            <a:r>
              <a:rPr lang="en-GB" dirty="0"/>
              <a:t> major criticism Corrigan (1991) argues is applying this therapy in the community where patients are not under 24 hour care and tokens are not available. The concern here is like most behaviours reinforced using operant conditioning, when the rewards are removed so is the desirable behaviours making it an ineffective treatment to manage schizophrenic behaviour within the community.</a:t>
            </a:r>
          </a:p>
        </p:txBody>
      </p:sp>
    </p:spTree>
    <p:extLst>
      <p:ext uri="{BB962C8B-B14F-4D97-AF65-F5344CB8AC3E}">
        <p14:creationId xmlns:p14="http://schemas.microsoft.com/office/powerpoint/2010/main" val="40820425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2A2B6-E3B7-4268-BC26-FF716325E294}"/>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0BA00683-9E0C-4F35-A830-772D471226C5}"/>
              </a:ext>
            </a:extLst>
          </p:cNvPr>
          <p:cNvSpPr>
            <a:spLocks noGrp="1"/>
          </p:cNvSpPr>
          <p:nvPr>
            <p:ph idx="1"/>
          </p:nvPr>
        </p:nvSpPr>
        <p:spPr/>
        <p:txBody>
          <a:bodyPr/>
          <a:lstStyle/>
          <a:p>
            <a:r>
              <a:rPr lang="en-GB" dirty="0"/>
              <a:t>One issue however is token economies only remain effective if tokens can be exchanged for a variety of rewards as if they remain the same, satiation occurs and the behaviour decreases in frequency. For this reason it may only be effective in managing behaviour because the hospital setting can provide this variety unlike the community.</a:t>
            </a:r>
          </a:p>
        </p:txBody>
      </p:sp>
    </p:spTree>
    <p:extLst>
      <p:ext uri="{BB962C8B-B14F-4D97-AF65-F5344CB8AC3E}">
        <p14:creationId xmlns:p14="http://schemas.microsoft.com/office/powerpoint/2010/main" val="30376269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6B9A3-0D41-4A7A-AB33-2BCB8AB44AD0}"/>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EC956BC1-553F-4912-B378-09DAEBF98C24}"/>
              </a:ext>
            </a:extLst>
          </p:cNvPr>
          <p:cNvSpPr>
            <a:spLocks noGrp="1"/>
          </p:cNvSpPr>
          <p:nvPr>
            <p:ph idx="1"/>
          </p:nvPr>
        </p:nvSpPr>
        <p:spPr/>
        <p:txBody>
          <a:bodyPr/>
          <a:lstStyle/>
          <a:p>
            <a:r>
              <a:rPr lang="en-GB" dirty="0"/>
              <a:t>Sultana et al (2000) conducted a meta-analysis review of token economy regimes over s 15 year period finding that they did reduce negative symptoms in schizophrenic patients showing their effectiveness in the management of schizophrenic symptoms. </a:t>
            </a:r>
            <a:r>
              <a:rPr lang="en-GB"/>
              <a:t>It was however unclear if these behavioural changed were maintained beyond the treatment programme themselves.</a:t>
            </a:r>
          </a:p>
        </p:txBody>
      </p:sp>
    </p:spTree>
    <p:extLst>
      <p:ext uri="{BB962C8B-B14F-4D97-AF65-F5344CB8AC3E}">
        <p14:creationId xmlns:p14="http://schemas.microsoft.com/office/powerpoint/2010/main" val="18412392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838DC-AE57-4918-AC4C-4DBDFCA6B3D2}"/>
              </a:ext>
            </a:extLst>
          </p:cNvPr>
          <p:cNvSpPr>
            <a:spLocks noGrp="1"/>
          </p:cNvSpPr>
          <p:nvPr>
            <p:ph type="title"/>
          </p:nvPr>
        </p:nvSpPr>
        <p:spPr>
          <a:xfrm>
            <a:off x="838200" y="365125"/>
            <a:ext cx="10515600" cy="1941847"/>
          </a:xfrm>
        </p:spPr>
        <p:txBody>
          <a:bodyPr/>
          <a:lstStyle/>
          <a:p>
            <a:pPr marL="360045" marR="360045">
              <a:spcBef>
                <a:spcPts val="1200"/>
              </a:spcBef>
              <a:spcAft>
                <a:spcPts val="0"/>
              </a:spcAft>
            </a:pPr>
            <a:r>
              <a:rPr lang="en-GB" sz="1800" b="0" i="0">
                <a:solidFill>
                  <a:srgbClr val="222222"/>
                </a:solidFill>
                <a:effectLst/>
                <a:latin typeface="Arial" panose="020B0604020202020204" pitchFamily="34" charset="0"/>
              </a:rPr>
              <a:t>Discuss the use of an interactionist approach in explaining </a:t>
            </a:r>
            <a:r>
              <a:rPr lang="en-GB" sz="1800" b="1" i="0">
                <a:solidFill>
                  <a:srgbClr val="222222"/>
                </a:solidFill>
                <a:effectLst/>
                <a:latin typeface="Arial" panose="020B0604020202020204" pitchFamily="34" charset="0"/>
              </a:rPr>
              <a:t>and</a:t>
            </a:r>
            <a:r>
              <a:rPr lang="en-GB" sz="1800" b="0" i="0">
                <a:solidFill>
                  <a:srgbClr val="222222"/>
                </a:solidFill>
                <a:effectLst/>
                <a:latin typeface="Arial" panose="020B0604020202020204" pitchFamily="34" charset="0"/>
              </a:rPr>
              <a:t> treating schizophrenia.</a:t>
            </a:r>
            <a:br>
              <a:rPr lang="en-GB" sz="1800" b="0" i="0">
                <a:solidFill>
                  <a:srgbClr val="222222"/>
                </a:solidFill>
                <a:effectLst/>
                <a:latin typeface="Arial" panose="020B0604020202020204" pitchFamily="34" charset="0"/>
              </a:rPr>
            </a:br>
            <a:r>
              <a:rPr lang="en-GB" sz="1800" b="1" i="0">
                <a:solidFill>
                  <a:srgbClr val="222222"/>
                </a:solidFill>
                <a:effectLst/>
                <a:latin typeface="Arial" panose="020B0604020202020204" pitchFamily="34" charset="0"/>
              </a:rPr>
              <a:t>(Total 16 marks)</a:t>
            </a:r>
          </a:p>
        </p:txBody>
      </p:sp>
      <p:sp>
        <p:nvSpPr>
          <p:cNvPr id="3" name="Content Placeholder 2">
            <a:extLst>
              <a:ext uri="{FF2B5EF4-FFF2-40B4-BE49-F238E27FC236}">
                <a16:creationId xmlns:a16="http://schemas.microsoft.com/office/drawing/2014/main" id="{E498C95D-E0B5-4D95-89DB-B83EF1378669}"/>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25586005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3D405-6196-4B07-9C29-BA58E527EC40}"/>
              </a:ext>
            </a:extLst>
          </p:cNvPr>
          <p:cNvSpPr>
            <a:spLocks noGrp="1"/>
          </p:cNvSpPr>
          <p:nvPr>
            <p:ph type="title"/>
          </p:nvPr>
        </p:nvSpPr>
        <p:spPr/>
        <p:txBody>
          <a:bodyPr/>
          <a:lstStyle/>
          <a:p>
            <a:r>
              <a:rPr lang="en-GB" dirty="0"/>
              <a:t>Possible content:</a:t>
            </a:r>
            <a:br>
              <a:rPr lang="en-GB" dirty="0"/>
            </a:br>
            <a:endParaRPr lang="en-GB" dirty="0"/>
          </a:p>
        </p:txBody>
      </p:sp>
      <p:sp>
        <p:nvSpPr>
          <p:cNvPr id="3" name="Content Placeholder 2">
            <a:extLst>
              <a:ext uri="{FF2B5EF4-FFF2-40B4-BE49-F238E27FC236}">
                <a16:creationId xmlns:a16="http://schemas.microsoft.com/office/drawing/2014/main" id="{D7B47C18-66F1-499D-A33D-F288F4D1644B}"/>
              </a:ext>
            </a:extLst>
          </p:cNvPr>
          <p:cNvSpPr>
            <a:spLocks noGrp="1"/>
          </p:cNvSpPr>
          <p:nvPr>
            <p:ph idx="1"/>
          </p:nvPr>
        </p:nvSpPr>
        <p:spPr/>
        <p:txBody>
          <a:bodyPr>
            <a:normAutofit fontScale="92500" lnSpcReduction="10000"/>
          </a:bodyPr>
          <a:lstStyle/>
          <a:p>
            <a:pPr marL="0" indent="0">
              <a:buNone/>
            </a:pPr>
            <a:r>
              <a:rPr lang="en-GB" dirty="0"/>
              <a:t>•   considers the combined effects of biological, psychological and social factors on the development of schizophrenia</a:t>
            </a:r>
          </a:p>
          <a:p>
            <a:pPr marL="0" indent="0">
              <a:buNone/>
            </a:pPr>
            <a:r>
              <a:rPr lang="en-GB" dirty="0"/>
              <a:t>•   diathesis-stress model combines effects of internal vulnerability and external stress trigger</a:t>
            </a:r>
          </a:p>
          <a:p>
            <a:pPr marL="0" indent="0">
              <a:buNone/>
            </a:pPr>
            <a:r>
              <a:rPr lang="en-GB" dirty="0"/>
              <a:t>•   vulnerability (diathesis) originally thought to be genetic, now includes vulnerabilities due to childhood trauma which might have affected brain development</a:t>
            </a:r>
          </a:p>
          <a:p>
            <a:pPr marL="0" indent="0">
              <a:buNone/>
            </a:pPr>
            <a:r>
              <a:rPr lang="en-GB" dirty="0"/>
              <a:t>•   stress trigger would be any negative psychological experience, </a:t>
            </a:r>
            <a:r>
              <a:rPr lang="en-GB" dirty="0" err="1"/>
              <a:t>eg</a:t>
            </a:r>
            <a:r>
              <a:rPr lang="en-GB" dirty="0"/>
              <a:t> breakdown of relationship, academic pressure etc</a:t>
            </a:r>
          </a:p>
          <a:p>
            <a:pPr marL="0" indent="0">
              <a:buNone/>
            </a:pPr>
            <a:r>
              <a:rPr lang="en-GB" dirty="0"/>
              <a:t>•   an interactionist treatment approach would include combining anti-psychotic medication with psychological therapy.</a:t>
            </a:r>
          </a:p>
          <a:p>
            <a:endParaRPr lang="en-GB" dirty="0"/>
          </a:p>
        </p:txBody>
      </p:sp>
    </p:spTree>
    <p:extLst>
      <p:ext uri="{BB962C8B-B14F-4D97-AF65-F5344CB8AC3E}">
        <p14:creationId xmlns:p14="http://schemas.microsoft.com/office/powerpoint/2010/main" val="31546635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CD62E-6301-4DBB-BCDF-C3297443FDB7}"/>
              </a:ext>
            </a:extLst>
          </p:cNvPr>
          <p:cNvSpPr>
            <a:spLocks noGrp="1"/>
          </p:cNvSpPr>
          <p:nvPr>
            <p:ph type="title"/>
          </p:nvPr>
        </p:nvSpPr>
        <p:spPr/>
        <p:txBody>
          <a:bodyPr/>
          <a:lstStyle/>
          <a:p>
            <a:r>
              <a:rPr lang="en-GB" dirty="0"/>
              <a:t>Possible discussion points:</a:t>
            </a:r>
            <a:br>
              <a:rPr lang="en-GB" dirty="0"/>
            </a:br>
            <a:endParaRPr lang="en-GB" dirty="0"/>
          </a:p>
        </p:txBody>
      </p:sp>
      <p:sp>
        <p:nvSpPr>
          <p:cNvPr id="3" name="Content Placeholder 2">
            <a:extLst>
              <a:ext uri="{FF2B5EF4-FFF2-40B4-BE49-F238E27FC236}">
                <a16:creationId xmlns:a16="http://schemas.microsoft.com/office/drawing/2014/main" id="{99CEF1DF-180A-42C2-AA79-892A5AD6B3E4}"/>
              </a:ext>
            </a:extLst>
          </p:cNvPr>
          <p:cNvSpPr>
            <a:spLocks noGrp="1"/>
          </p:cNvSpPr>
          <p:nvPr>
            <p:ph idx="1"/>
          </p:nvPr>
        </p:nvSpPr>
        <p:spPr/>
        <p:txBody>
          <a:bodyPr>
            <a:normAutofit fontScale="77500" lnSpcReduction="20000"/>
          </a:bodyPr>
          <a:lstStyle/>
          <a:p>
            <a:pPr marL="0" indent="0">
              <a:buNone/>
            </a:pPr>
            <a:r>
              <a:rPr lang="en-GB" dirty="0"/>
              <a:t>•   revised understanding of diathesis − move from focus purely on single gene effect to polygenic effect</a:t>
            </a:r>
          </a:p>
          <a:p>
            <a:pPr marL="0" indent="0">
              <a:buNone/>
            </a:pPr>
            <a:r>
              <a:rPr lang="en-GB" dirty="0"/>
              <a:t>•   use of evidence that vulnerability may be neurodevelopmental (Read 2001), due to birth trauma (Cannon 2002), early psychological trauma (Ingram and Luxton 2005)</a:t>
            </a:r>
          </a:p>
          <a:p>
            <a:pPr marL="0" indent="0">
              <a:buNone/>
            </a:pPr>
            <a:r>
              <a:rPr lang="en-GB" dirty="0"/>
              <a:t>•   revised understanding of stress trigger − now includes any risk trigger, </a:t>
            </a:r>
            <a:r>
              <a:rPr lang="en-GB" dirty="0" err="1"/>
              <a:t>eg</a:t>
            </a:r>
            <a:r>
              <a:rPr lang="en-GB" dirty="0"/>
              <a:t> substance abuse</a:t>
            </a:r>
          </a:p>
          <a:p>
            <a:pPr marL="0" indent="0">
              <a:buNone/>
            </a:pPr>
            <a:r>
              <a:rPr lang="en-GB" dirty="0"/>
              <a:t>•   implications for treatment − relative effectiveness of single treatments versus multidisciplinary approach</a:t>
            </a:r>
          </a:p>
          <a:p>
            <a:pPr marL="0" indent="0">
              <a:buNone/>
            </a:pPr>
            <a:r>
              <a:rPr lang="en-GB" dirty="0"/>
              <a:t>•   Use of evidence to support effectiveness of combined treatments, </a:t>
            </a:r>
            <a:r>
              <a:rPr lang="en-GB" dirty="0" err="1"/>
              <a:t>eg</a:t>
            </a:r>
            <a:r>
              <a:rPr lang="en-GB" dirty="0"/>
              <a:t> Tarrier 2004</a:t>
            </a:r>
          </a:p>
          <a:p>
            <a:pPr marL="0" indent="0">
              <a:buNone/>
            </a:pPr>
            <a:r>
              <a:rPr lang="en-GB" dirty="0"/>
              <a:t>•   links to broader theories/explanations, </a:t>
            </a:r>
            <a:r>
              <a:rPr lang="en-GB" dirty="0" err="1"/>
              <a:t>eg</a:t>
            </a:r>
            <a:r>
              <a:rPr lang="en-GB" dirty="0"/>
              <a:t> behaviourism, the biological approach, psychodynamic theory</a:t>
            </a:r>
          </a:p>
          <a:p>
            <a:pPr marL="0" indent="0">
              <a:buNone/>
            </a:pPr>
            <a:r>
              <a:rPr lang="en-GB" dirty="0"/>
              <a:t>•   links to broader debates, </a:t>
            </a:r>
            <a:r>
              <a:rPr lang="en-GB" dirty="0" err="1"/>
              <a:t>eg</a:t>
            </a:r>
            <a:r>
              <a:rPr lang="en-GB" dirty="0"/>
              <a:t> reductionism v holism.</a:t>
            </a:r>
          </a:p>
          <a:p>
            <a:endParaRPr lang="en-GB" dirty="0"/>
          </a:p>
        </p:txBody>
      </p:sp>
    </p:spTree>
    <p:extLst>
      <p:ext uri="{BB962C8B-B14F-4D97-AF65-F5344CB8AC3E}">
        <p14:creationId xmlns:p14="http://schemas.microsoft.com/office/powerpoint/2010/main" val="29621242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TotalTime>
  <Words>1556</Words>
  <Application>Microsoft Office PowerPoint</Application>
  <PresentationFormat>Widescreen</PresentationFormat>
  <Paragraphs>42</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PT Sans</vt:lpstr>
      <vt:lpstr>Office Theme</vt:lpstr>
      <vt:lpstr>Schizophrenia</vt:lpstr>
      <vt:lpstr>Cognitive behaviour therapy and family therapy as used in the treatment of schizophrenia. Token economies as used in the management of schizophrenia. </vt:lpstr>
      <vt:lpstr>Cognitive Behavioural Therapy</vt:lpstr>
      <vt:lpstr>PowerPoint Presentation</vt:lpstr>
      <vt:lpstr>Evaluating CBT Treatments for Schizophrenia</vt:lpstr>
      <vt:lpstr>PowerPoint Presentation</vt:lpstr>
      <vt:lpstr>PowerPoint Presentation</vt:lpstr>
      <vt:lpstr>PowerPoint Presentation</vt:lpstr>
      <vt:lpstr>Token Economies</vt:lpstr>
      <vt:lpstr>PowerPoint Presentation</vt:lpstr>
      <vt:lpstr>PowerPoint Presentation</vt:lpstr>
      <vt:lpstr>PowerPoint Presentation</vt:lpstr>
      <vt:lpstr>Evaluation</vt:lpstr>
      <vt:lpstr>PowerPoint Presentation</vt:lpstr>
      <vt:lpstr>PowerPoint Presentation</vt:lpstr>
      <vt:lpstr>Discuss the use of an interactionist approach in explaining and treating schizophrenia. (Total 16 marks)</vt:lpstr>
      <vt:lpstr>Possible content: </vt:lpstr>
      <vt:lpstr>Possible discussion points: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Schizophrenia</dc:title>
  <dc:creator>Stanyer, Richard (Staff)</dc:creator>
  <cp:lastModifiedBy>Stanyer, Richard (Staff)</cp:lastModifiedBy>
  <cp:revision>3</cp:revision>
  <dcterms:created xsi:type="dcterms:W3CDTF">2023-07-06T15:37:40Z</dcterms:created>
  <dcterms:modified xsi:type="dcterms:W3CDTF">2023-10-03T13:45:52Z</dcterms:modified>
</cp:coreProperties>
</file>